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66" r:id="rId4"/>
    <p:sldId id="267" r:id="rId5"/>
    <p:sldId id="268" r:id="rId6"/>
    <p:sldId id="269" r:id="rId7"/>
    <p:sldId id="260" r:id="rId8"/>
    <p:sldId id="272" r:id="rId9"/>
    <p:sldId id="271" r:id="rId10"/>
    <p:sldId id="270" r:id="rId11"/>
    <p:sldId id="261" r:id="rId12"/>
    <p:sldId id="273" r:id="rId13"/>
    <p:sldId id="274" r:id="rId14"/>
    <p:sldId id="262" r:id="rId15"/>
    <p:sldId id="275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2" r:id="rId30"/>
    <p:sldId id="290" r:id="rId31"/>
    <p:sldId id="263" r:id="rId32"/>
    <p:sldId id="264" r:id="rId33"/>
  </p:sldIdLst>
  <p:sldSz cx="9144000" cy="6858000" type="screen4x3"/>
  <p:notesSz cx="6858000" cy="9144000"/>
  <p:embeddedFontLst>
    <p:embeddedFont>
      <p:font typeface="Arial Rounded MT Bold" panose="020F0704030504030204" pitchFamily="34" charset="0"/>
      <p:regular r:id="rId35"/>
    </p:embeddedFont>
    <p:embeddedFont>
      <p:font typeface="Bahnschrift SemiBold Condensed" panose="020B0502040204020203" pitchFamily="34" charset="0"/>
      <p:bold r:id="rId36"/>
    </p:embeddedFont>
    <p:embeddedFont>
      <p:font typeface="Bahnschrift SemiBold SemiConden" panose="020B0502040204020203" pitchFamily="34" charset="0"/>
      <p:bold r:id="rId37"/>
    </p:embeddedFont>
    <p:embeddedFont>
      <p:font typeface="Bahnschrift SemiLight SemiConde" panose="020B0502040204020203" pitchFamily="34" charset="0"/>
      <p:regular r:id="rId38"/>
    </p:embeddedFont>
    <p:embeddedFont>
      <p:font typeface="Bookman Old Style" panose="02050604050505020204" pitchFamily="18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Overlock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6" d="100"/>
          <a:sy n="86" d="100"/>
        </p:scale>
        <p:origin x="1382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24733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725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7911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_WITH_TEXT" type="twoTxTwoObj">
  <p:cSld name="TWO_OBJECTS_WITH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_WITH_CAPTION_TEXT" type="objTx">
  <p:cSld name="OBJECT_WITH_CAPTIO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_WITH_CAPTION_TEXT" type="picTx">
  <p:cSld name="PICTURE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EXT" type="vertTx">
  <p:cSld name="VERTICAL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 rot="5400000">
            <a:off x="2309017" y="-251619"/>
            <a:ext cx="4525964" cy="8229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ITLE_AND_VERTICAL_TEXT" type="vertTitleAndTx">
  <p:cSld name="VERTICAL_TITLE_AND_VERTICAL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1"/>
            <a:ext cx="5851526" cy="601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 idx="4294967295"/>
          </p:nvPr>
        </p:nvSpPr>
        <p:spPr>
          <a:xfrm>
            <a:off x="747695" y="241717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IN" sz="72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SMART</a:t>
            </a:r>
            <a:r>
              <a:rPr lang="en-IN" sz="7200" b="1" dirty="0">
                <a:solidFill>
                  <a:schemeClr val="accent6">
                    <a:lumMod val="75000"/>
                  </a:schemeClr>
                </a:solidFill>
                <a:latin typeface="Bookman Old Style" panose="02050604050505020204" pitchFamily="18" charset="0"/>
              </a:rPr>
              <a:t> DOOR</a:t>
            </a:r>
            <a:endParaRPr sz="7200" b="1" dirty="0">
              <a:solidFill>
                <a:schemeClr val="accent6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/>
          </a:p>
        </p:txBody>
      </p:sp>
      <p:pic>
        <p:nvPicPr>
          <p:cNvPr id="65" name="Google Shape;65;p13" descr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0424" y="57528"/>
            <a:ext cx="1075551" cy="117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 descr="Google Shape;9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878" y="193124"/>
            <a:ext cx="1386276" cy="10260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68CEF3-2CAF-487B-4F28-9C4FE40BA3DB}"/>
              </a:ext>
            </a:extLst>
          </p:cNvPr>
          <p:cNvSpPr txBox="1"/>
          <p:nvPr/>
        </p:nvSpPr>
        <p:spPr>
          <a:xfrm>
            <a:off x="7010400" y="5089325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PRESENTED BY :</a:t>
            </a:r>
          </a:p>
          <a:p>
            <a:r>
              <a:rPr lang="en-IN" b="1" dirty="0"/>
              <a:t>   </a:t>
            </a:r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ADNAN ALI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9ED1C-B8B5-2C22-1AE3-E8FBD4C37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Bahnschrift SemiBold SemiConden" panose="020B0502040204020203" pitchFamily="34" charset="0"/>
              </a:rPr>
              <a:t>CIRCUIT DIAGRAM OF HARDWARE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0B37CE-73A8-4947-9A67-1649E68DF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814" y="1752600"/>
            <a:ext cx="6404372" cy="3552614"/>
          </a:xfrm>
          <a:prstGeom prst="rect">
            <a:avLst/>
          </a:prstGeom>
        </p:spPr>
      </p:pic>
      <p:pic>
        <p:nvPicPr>
          <p:cNvPr id="8" name="Google Shape;102;p17" descr="Google Shape;126;p5">
            <a:extLst>
              <a:ext uri="{FF2B5EF4-FFF2-40B4-BE49-F238E27FC236}">
                <a16:creationId xmlns:a16="http://schemas.microsoft.com/office/drawing/2014/main" id="{D27DB355-2B60-6EFB-21C7-FE9C3B3BFAF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91386"/>
            <a:ext cx="1386276" cy="102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1;p17" descr="Google Shape;125;p5">
            <a:extLst>
              <a:ext uri="{FF2B5EF4-FFF2-40B4-BE49-F238E27FC236}">
                <a16:creationId xmlns:a16="http://schemas.microsoft.com/office/drawing/2014/main" id="{771EA760-91BF-BFF6-B3C5-2F882C1EA17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37755" y="108592"/>
            <a:ext cx="1075551" cy="11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5;p21">
            <a:extLst>
              <a:ext uri="{FF2B5EF4-FFF2-40B4-BE49-F238E27FC236}">
                <a16:creationId xmlns:a16="http://schemas.microsoft.com/office/drawing/2014/main" id="{B8CDB5DB-F5E3-3065-B7AD-1C15D5013718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26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429000" y="267752"/>
            <a:ext cx="6789916" cy="94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40"/>
              <a:buFont typeface="Calibri"/>
              <a:buNone/>
            </a:pPr>
            <a:r>
              <a:rPr lang="en-US" sz="4000" b="1" dirty="0">
                <a:latin typeface="Bahnschrift SemiBold SemiConden" panose="020B0502040204020203" pitchFamily="34" charset="0"/>
              </a:rPr>
              <a:t> PROGRAM</a:t>
            </a:r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457200" y="1336899"/>
            <a:ext cx="8229600" cy="467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Bahnschrift SemiBold SemiConden" panose="020B0502040204020203" pitchFamily="34" charset="0"/>
                <a:ea typeface="Overlock"/>
                <a:cs typeface="Overlock"/>
                <a:sym typeface="Overlock"/>
              </a:rPr>
              <a:t>FIRST INITIALIZING THE PINS AND SETTING THEM AS INPUT / OUTPUT PINS  AND WRITING LOGIC :</a:t>
            </a: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FF0000"/>
              </a:solidFill>
              <a:latin typeface="Bahnschrift SemiBold SemiConden" panose="020B0502040204020203" pitchFamily="34" charset="0"/>
              <a:ea typeface="Overlock"/>
              <a:cs typeface="Overlock"/>
              <a:sym typeface="Overlock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/>
          </a:p>
        </p:txBody>
      </p:sp>
      <p:pic>
        <p:nvPicPr>
          <p:cNvPr id="110" name="Google Shape;110;p18" descr="Google Shape;1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9635" y="154504"/>
            <a:ext cx="1075551" cy="117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 descr="Google Shape;13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224" y="304754"/>
            <a:ext cx="1386276" cy="102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7ABE12-9B46-3231-6154-DB30F68E3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742963"/>
            <a:ext cx="5328711" cy="1152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D3560C-D227-4517-35A5-B4E0CCBF45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1498" y="2922037"/>
            <a:ext cx="6465912" cy="31799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1723831" y="304754"/>
            <a:ext cx="6789916" cy="94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40"/>
              <a:buFont typeface="Calibri"/>
              <a:buNone/>
            </a:pPr>
            <a:r>
              <a:rPr lang="en-US" sz="3200" b="1" dirty="0">
                <a:latin typeface="Bahnschrift SemiBold SemiConden" panose="020B0502040204020203" pitchFamily="34" charset="0"/>
              </a:rPr>
              <a:t>  PROGRAM LOGIC FOR THINGSPEAK</a:t>
            </a:r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457200" y="1336899"/>
            <a:ext cx="8229600" cy="467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Bahnschrift SemiBold SemiConden" panose="020B0502040204020203" pitchFamily="34" charset="0"/>
                <a:ea typeface="Overlock"/>
                <a:cs typeface="Overlock"/>
                <a:sym typeface="Overlock"/>
              </a:rPr>
              <a:t>READING VALUE FROM THINGSPEAK CLOUD AND WRITING CONDITIONS : </a:t>
            </a: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Bahnschrift SemiBold SemiConden" panose="020B0502040204020203" pitchFamily="34" charset="0"/>
                <a:ea typeface="Overlock"/>
                <a:cs typeface="Overlock"/>
                <a:sym typeface="Overlock"/>
              </a:rPr>
              <a:t>1.  IMPORTING LIBRARIES AND INITIALIZING API KEYS.</a:t>
            </a: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FF0000"/>
              </a:solidFill>
              <a:latin typeface="Bahnschrift SemiBold SemiConden" panose="020B0502040204020203" pitchFamily="34" charset="0"/>
              <a:ea typeface="Overlock"/>
              <a:cs typeface="Overlock"/>
              <a:sym typeface="Overlock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/>
          </a:p>
        </p:txBody>
      </p:sp>
      <p:pic>
        <p:nvPicPr>
          <p:cNvPr id="110" name="Google Shape;110;p18" descr="Google Shape;1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9635" y="154504"/>
            <a:ext cx="1075551" cy="117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 descr="Google Shape;13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224" y="304754"/>
            <a:ext cx="1386276" cy="102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09B7B3-7F07-1F8A-E67E-F7A8D8A2C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504" y="2209800"/>
            <a:ext cx="6696528" cy="316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1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1360810" y="233176"/>
            <a:ext cx="6789916" cy="94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40"/>
              <a:buFont typeface="Calibri"/>
              <a:buNone/>
            </a:pPr>
            <a:r>
              <a:rPr lang="en-US" sz="3200" b="1" dirty="0">
                <a:latin typeface="Bahnschrift SemiBold SemiConden" panose="020B0502040204020203" pitchFamily="34" charset="0"/>
              </a:rPr>
              <a:t> PROGRAM LOGIC FOR THINGSPEAK</a:t>
            </a:r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457200" y="1336899"/>
            <a:ext cx="8229600" cy="467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Bahnschrift SemiBold SemiConden" panose="020B0502040204020203" pitchFamily="34" charset="0"/>
                <a:ea typeface="Overlock"/>
                <a:cs typeface="Overlock"/>
                <a:sym typeface="Overlock"/>
              </a:rPr>
              <a:t>2.  READ VALUES FROM THINGSPEAK PLATFORM AND WRITE CONDITION</a:t>
            </a: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FF0000"/>
              </a:solidFill>
              <a:latin typeface="Bahnschrift SemiBold SemiConden" panose="020B0502040204020203" pitchFamily="34" charset="0"/>
              <a:ea typeface="Overlock"/>
              <a:cs typeface="Overlock"/>
              <a:sym typeface="Overlock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/>
          </a:p>
        </p:txBody>
      </p:sp>
      <p:pic>
        <p:nvPicPr>
          <p:cNvPr id="110" name="Google Shape;110;p18" descr="Google Shape;1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9901" y="119928"/>
            <a:ext cx="1075551" cy="117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 descr="Google Shape;13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806" y="195053"/>
            <a:ext cx="1386276" cy="102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2A7510-C78C-CEAC-93B2-910B962AE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697" y="1885131"/>
            <a:ext cx="7239000" cy="357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1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1822676" y="287681"/>
            <a:ext cx="5721124" cy="88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Calibri"/>
              <a:buNone/>
            </a:pPr>
            <a:r>
              <a:rPr lang="en-US" sz="3800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IMPLEMENTATION</a:t>
            </a:r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1261422" y="1473220"/>
            <a:ext cx="8229601" cy="4526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+mj-lt"/>
              <a:buAutoNum type="arabicPeriod"/>
            </a:pPr>
            <a:r>
              <a:rPr lang="en-IN" sz="2200" dirty="0">
                <a:latin typeface="Bahnschrift SemiBold SemiConden" panose="020B0502040204020203" pitchFamily="34" charset="0"/>
              </a:rPr>
              <a:t>MAKE ALL THE CONNECTIONS AS PER THE CIRCUIT DIAGRAM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lang="en-IN" sz="2200" dirty="0">
              <a:latin typeface="Bahnschrift SemiBold SemiConden" panose="020B0502040204020203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 sz="2200" dirty="0">
                <a:latin typeface="Bahnschrift SemiBold SemiConden" panose="020B0502040204020203" pitchFamily="34" charset="0"/>
              </a:rPr>
              <a:t>2.  CREATING CHANNEL ON THING </a:t>
            </a:r>
            <a:r>
              <a:rPr lang="en-IN" sz="2200" dirty="0" err="1">
                <a:latin typeface="Bahnschrift SemiBold SemiConden" panose="020B0502040204020203" pitchFamily="34" charset="0"/>
              </a:rPr>
              <a:t>ThingSpeak</a:t>
            </a:r>
            <a:r>
              <a:rPr lang="en-IN" sz="2200" dirty="0">
                <a:latin typeface="Bahnschrift SemiBold SemiConden" panose="020B0502040204020203" pitchFamily="34" charset="0"/>
              </a:rPr>
              <a:t> CLOUD PLATFORM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lang="en-IN" sz="2200" dirty="0">
              <a:latin typeface="Bahnschrift SemiBold SemiConden" panose="020B0502040204020203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 sz="2200" dirty="0">
                <a:latin typeface="Bahnschrift SemiBold SemiConden" panose="020B0502040204020203" pitchFamily="34" charset="0"/>
              </a:rPr>
              <a:t>3. CREATING TRIGGERS ON IFTTT PLATFORM.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lang="en-IN" sz="2200" dirty="0">
              <a:latin typeface="Bahnschrift SemiBold SemiConden" panose="020B0502040204020203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 sz="2200" dirty="0">
                <a:latin typeface="Bahnschrift SemiBold SemiConden" panose="020B0502040204020203" pitchFamily="34" charset="0"/>
              </a:rPr>
              <a:t>4.  COMPILING AND UPLOADING THE PROGRAM IN ARDUINO IDE.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 startAt="5"/>
            </a:pPr>
            <a:endParaRPr lang="en-IN" sz="2200" dirty="0">
              <a:latin typeface="Bahnschrift SemiBold SemiConden" panose="020B0502040204020203" pitchFamily="34" charset="0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 startAt="5"/>
            </a:pPr>
            <a:endParaRPr lang="en-IN" sz="2200" dirty="0">
              <a:latin typeface="Bahnschrift SemiBold SemiConden" panose="020B0502040204020203" pitchFamily="34" charset="0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/>
          </a:p>
        </p:txBody>
      </p:sp>
      <p:pic>
        <p:nvPicPr>
          <p:cNvPr id="119" name="Google Shape;119;p19" descr="Google Shape;14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8449" y="99878"/>
            <a:ext cx="1075551" cy="117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 descr="Google Shape;14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836" y="147464"/>
            <a:ext cx="1386276" cy="102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5B6D1-BF9C-80FC-D144-25DCFDBD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Bahnschrift SemiBold SemiConden" panose="020B0502040204020203" pitchFamily="34" charset="0"/>
              </a:rPr>
              <a:t>1. MAKING HARDWARE CONNECTIONS AS PER CIRCUIT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406FE-E2FD-58EE-0844-E20AA14A0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752600"/>
            <a:ext cx="6553550" cy="3635366"/>
          </a:xfrm>
          <a:prstGeom prst="rect">
            <a:avLst/>
          </a:prstGeom>
        </p:spPr>
      </p:pic>
      <p:sp>
        <p:nvSpPr>
          <p:cNvPr id="5" name="Google Shape;135;p21">
            <a:extLst>
              <a:ext uri="{FF2B5EF4-FFF2-40B4-BE49-F238E27FC236}">
                <a16:creationId xmlns:a16="http://schemas.microsoft.com/office/drawing/2014/main" id="{BC1D67F0-DF18-9ECF-8524-3CBBBB7D2AE7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922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328C-DE63-1FAE-BD85-4EEC74FAF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Bahnschrift SemiBold SemiConden" panose="020B0502040204020203" pitchFamily="34" charset="0"/>
              </a:rPr>
              <a:t>2.  CREATING CHANNEL AND FIELDS ON THINGSPEAK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BC35C6-ACAE-6928-FEFA-A8F081799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867" y="1600200"/>
            <a:ext cx="6502400" cy="3962400"/>
          </a:xfrm>
          <a:prstGeom prst="rect">
            <a:avLst/>
          </a:prstGeom>
        </p:spPr>
      </p:pic>
      <p:sp>
        <p:nvSpPr>
          <p:cNvPr id="5" name="Google Shape;135;p21">
            <a:extLst>
              <a:ext uri="{FF2B5EF4-FFF2-40B4-BE49-F238E27FC236}">
                <a16:creationId xmlns:a16="http://schemas.microsoft.com/office/drawing/2014/main" id="{C3CAD2C4-F466-C3A9-EF3D-8143FC8E3A19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978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328C-DE63-1FAE-BD85-4EEC74FAF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Bahnschrift SemiBold SemiConden" panose="020B0502040204020203" pitchFamily="34" charset="0"/>
              </a:rPr>
              <a:t>IN MY CHANNEL –&gt; NEW CHANNEL –&gt; FILL ALL DETAILS AS FOLLOWS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D2812-C15F-3AB4-3C21-20812319C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676400"/>
            <a:ext cx="6781800" cy="3814763"/>
          </a:xfrm>
          <a:prstGeom prst="rect">
            <a:avLst/>
          </a:prstGeom>
        </p:spPr>
      </p:pic>
      <p:sp>
        <p:nvSpPr>
          <p:cNvPr id="4" name="Google Shape;135;p21">
            <a:extLst>
              <a:ext uri="{FF2B5EF4-FFF2-40B4-BE49-F238E27FC236}">
                <a16:creationId xmlns:a16="http://schemas.microsoft.com/office/drawing/2014/main" id="{16974F0D-CB6C-F04B-0FEB-BC1E1A2E4A1F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03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328C-DE63-1FAE-BD85-4EEC74FAF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Bahnschrift SemiBold SemiConden" panose="020B0502040204020203" pitchFamily="34" charset="0"/>
              </a:rPr>
              <a:t>ONCE A CHANNEL IS CREATED </a:t>
            </a:r>
            <a:r>
              <a:rPr lang="en-IN" sz="3200" dirty="0">
                <a:latin typeface="Bahnschrift SemiBold SemiConden" panose="020B0502040204020203" pitchFamily="34" charset="0"/>
                <a:sym typeface="Wingdings" panose="05000000000000000000" pitchFamily="2" charset="2"/>
              </a:rPr>
              <a:t> ADD WIDGETSELECT LAMP INDICATOR</a:t>
            </a:r>
            <a:endParaRPr lang="en-IN" sz="3200" dirty="0">
              <a:latin typeface="Bahnschrift SemiBold SemiConden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1FA6B-ECAA-CF34-1B28-6370A270E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828800"/>
            <a:ext cx="6798906" cy="3824385"/>
          </a:xfrm>
          <a:prstGeom prst="rect">
            <a:avLst/>
          </a:prstGeom>
        </p:spPr>
      </p:pic>
      <p:sp>
        <p:nvSpPr>
          <p:cNvPr id="5" name="Google Shape;135;p21">
            <a:extLst>
              <a:ext uri="{FF2B5EF4-FFF2-40B4-BE49-F238E27FC236}">
                <a16:creationId xmlns:a16="http://schemas.microsoft.com/office/drawing/2014/main" id="{13BDAB4C-B4A1-A181-0CB5-B05EBFE7EB3E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53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328C-DE63-1FAE-BD85-4EEC74FAF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Bahnschrift SemiBold SemiConden" panose="020B0502040204020203" pitchFamily="34" charset="0"/>
              </a:rPr>
              <a:t>AFTER ADD WIDGET </a:t>
            </a:r>
            <a:r>
              <a:rPr lang="en-IN" sz="3200" dirty="0">
                <a:latin typeface="Bahnschrift SemiBold SemiConden" panose="020B0502040204020203" pitchFamily="34" charset="0"/>
                <a:sym typeface="Wingdings" panose="05000000000000000000" pitchFamily="2" charset="2"/>
              </a:rPr>
              <a:t> FILL ALL THE DETAILS AND GIVE CONDITION AS ON WHEN  FIELD1==0 .</a:t>
            </a:r>
            <a:endParaRPr lang="en-IN" sz="3200" dirty="0">
              <a:latin typeface="Bahnschrift SemiBold SemiConden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27FC3-0202-2092-472B-BB5960375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905000"/>
            <a:ext cx="6629400" cy="3729038"/>
          </a:xfrm>
          <a:prstGeom prst="rect">
            <a:avLst/>
          </a:prstGeom>
        </p:spPr>
      </p:pic>
      <p:sp>
        <p:nvSpPr>
          <p:cNvPr id="4" name="Google Shape;135;p21">
            <a:extLst>
              <a:ext uri="{FF2B5EF4-FFF2-40B4-BE49-F238E27FC236}">
                <a16:creationId xmlns:a16="http://schemas.microsoft.com/office/drawing/2014/main" id="{5E00B0AB-BB4D-B8EA-FEB6-2F9D261E9518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689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981200" y="381000"/>
            <a:ext cx="5486400" cy="817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IN" b="1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AGENDA</a:t>
            </a:r>
            <a:endParaRPr b="1" dirty="0">
              <a:solidFill>
                <a:schemeClr val="accent6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685800" y="1447800"/>
            <a:ext cx="8001013" cy="438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sz="2200" dirty="0">
              <a:solidFill>
                <a:srgbClr val="FF0000"/>
              </a:solidFill>
              <a:latin typeface="Bahnschrift SemiLight SemiConde" panose="020B0502040204020203" pitchFamily="34" charset="0"/>
              <a:ea typeface="Overlock"/>
              <a:cs typeface="Overlock"/>
              <a:sym typeface="Overlock"/>
            </a:endParaRPr>
          </a:p>
          <a:p>
            <a:pPr marL="342900" indent="-342900">
              <a:spcBef>
                <a:spcPts val="0"/>
              </a:spcBef>
              <a:buClr>
                <a:srgbClr val="FF0000"/>
              </a:buClr>
              <a:buSzPts val="2200"/>
            </a:pPr>
            <a:r>
              <a:rPr lang="en-US" sz="2200" dirty="0">
                <a:solidFill>
                  <a:schemeClr val="tx1"/>
                </a:solidFill>
                <a:latin typeface="Bahnschrift SemiLight SemiConde" panose="020B0502040204020203" pitchFamily="34" charset="0"/>
                <a:ea typeface="Overlock"/>
                <a:cs typeface="Overlock"/>
                <a:sym typeface="Overlock"/>
              </a:rPr>
              <a:t>What is proximity IR sensor , and how to interface it with esp32?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•"/>
            </a:pPr>
            <a:r>
              <a:rPr lang="en-US" sz="2200" dirty="0">
                <a:solidFill>
                  <a:schemeClr val="tx1"/>
                </a:solidFill>
                <a:latin typeface="Bahnschrift SemiLight SemiConde" panose="020B0502040204020203" pitchFamily="34" charset="0"/>
                <a:ea typeface="Overlock"/>
                <a:cs typeface="Overlock"/>
                <a:sym typeface="Overlock"/>
              </a:rPr>
              <a:t>What is l293d motor driver module and dc motor and interfacing with esp32 microcontroller?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•"/>
            </a:pPr>
            <a:r>
              <a:rPr lang="en-US" sz="2200" dirty="0">
                <a:solidFill>
                  <a:schemeClr val="tx1"/>
                </a:solidFill>
                <a:latin typeface="Bahnschrift SemiLight SemiConde" panose="020B0502040204020203" pitchFamily="34" charset="0"/>
                <a:ea typeface="Overlock"/>
                <a:cs typeface="Overlock"/>
                <a:sym typeface="Overlock"/>
              </a:rPr>
              <a:t>What if I tell you that the door opens automatically each time you go </a:t>
            </a:r>
            <a:r>
              <a:rPr lang="en-US" sz="2200" dirty="0" err="1">
                <a:solidFill>
                  <a:schemeClr val="tx1"/>
                </a:solidFill>
                <a:latin typeface="Bahnschrift SemiLight SemiConde" panose="020B0502040204020203" pitchFamily="34" charset="0"/>
                <a:ea typeface="Overlock"/>
                <a:cs typeface="Overlock"/>
                <a:sym typeface="Overlock"/>
              </a:rPr>
              <a:t>infront</a:t>
            </a:r>
            <a:r>
              <a:rPr lang="en-US" sz="2200" dirty="0">
                <a:solidFill>
                  <a:schemeClr val="tx1"/>
                </a:solidFill>
                <a:latin typeface="Bahnschrift SemiLight SemiConde" panose="020B0502040204020203" pitchFamily="34" charset="0"/>
                <a:ea typeface="Overlock"/>
                <a:cs typeface="Overlock"/>
                <a:sym typeface="Overlock"/>
              </a:rPr>
              <a:t> of it?</a:t>
            </a:r>
            <a:endParaRPr lang="en-US" dirty="0">
              <a:solidFill>
                <a:schemeClr val="tx1"/>
              </a:solidFill>
              <a:latin typeface="Bahnschrift SemiLight SemiConde" panose="020B0502040204020203" pitchFamily="34" charset="0"/>
              <a:ea typeface="Overlock"/>
              <a:cs typeface="Overlock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•"/>
            </a:pPr>
            <a:r>
              <a:rPr lang="en-US" sz="2200" dirty="0">
                <a:solidFill>
                  <a:schemeClr val="tx1"/>
                </a:solidFill>
                <a:latin typeface="Bahnschrift SemiLight SemiConde" panose="020B0502040204020203" pitchFamily="34" charset="0"/>
                <a:sym typeface="Overlock"/>
              </a:rPr>
              <a:t>Also you can control your door using google assistant from any where.</a:t>
            </a:r>
            <a:endParaRPr lang="en-US" dirty="0">
              <a:solidFill>
                <a:schemeClr val="tx1"/>
              </a:solidFill>
              <a:latin typeface="Bahnschrift SemiLight SemiConde" panose="020B0502040204020203" pitchFamily="34" charset="0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•"/>
            </a:pPr>
            <a:r>
              <a:rPr lang="en-US" sz="2200" dirty="0">
                <a:solidFill>
                  <a:schemeClr val="tx1"/>
                </a:solidFill>
                <a:latin typeface="Bahnschrift SemiLight SemiConde" panose="020B0502040204020203" pitchFamily="34" charset="0"/>
                <a:sym typeface="Overlock"/>
              </a:rPr>
              <a:t>Hence to meet these requirements we came up with a solution , </a:t>
            </a:r>
            <a:r>
              <a:rPr lang="en-US" sz="2200" b="1" dirty="0">
                <a:solidFill>
                  <a:schemeClr val="tx1"/>
                </a:solidFill>
                <a:latin typeface="Bahnschrift SemiLight SemiConde" panose="020B0502040204020203" pitchFamily="34" charset="0"/>
                <a:sym typeface="Overlock"/>
              </a:rPr>
              <a:t>“The Smart Door”.</a:t>
            </a:r>
            <a:endParaRPr b="1" dirty="0">
              <a:solidFill>
                <a:schemeClr val="tx1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/>
          </a:p>
        </p:txBody>
      </p:sp>
      <p:pic>
        <p:nvPicPr>
          <p:cNvPr id="74" name="Google Shape;74;p14" descr="Google Shape;9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8449" y="134871"/>
            <a:ext cx="1075551" cy="117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 descr="Google Shape;9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425" y="172193"/>
            <a:ext cx="1386276" cy="102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D4631-76EF-B6C3-F1EC-AC58C658E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8229600" cy="1143001"/>
          </a:xfrm>
        </p:spPr>
        <p:txBody>
          <a:bodyPr>
            <a:noAutofit/>
          </a:bodyPr>
          <a:lstStyle/>
          <a:p>
            <a:r>
              <a:rPr lang="en-IN" sz="3200" dirty="0">
                <a:latin typeface="Bahnschrift SemiBold SemiConden" panose="020B0502040204020203" pitchFamily="34" charset="0"/>
              </a:rPr>
              <a:t>IN MY CHANNEL </a:t>
            </a:r>
            <a:r>
              <a:rPr lang="en-IN" sz="3200" dirty="0">
                <a:latin typeface="Bahnschrift SemiBold SemiConden" panose="020B0502040204020203" pitchFamily="34" charset="0"/>
                <a:sym typeface="Wingdings" panose="05000000000000000000" pitchFamily="2" charset="2"/>
              </a:rPr>
              <a:t> API KEYS  AND COPY  THE READ &amp;WRITE API KEY AND ALSO THE HIGHLIGHTED URL</a:t>
            </a:r>
            <a:endParaRPr lang="en-IN" sz="3200" dirty="0">
              <a:latin typeface="Bahnschrift SemiBold SemiConden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26A007-F15C-13CD-7A42-A54609FFB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81200"/>
            <a:ext cx="6273800" cy="3529013"/>
          </a:xfrm>
          <a:prstGeom prst="rect">
            <a:avLst/>
          </a:prstGeom>
        </p:spPr>
      </p:pic>
      <p:sp>
        <p:nvSpPr>
          <p:cNvPr id="5" name="Google Shape;135;p21">
            <a:extLst>
              <a:ext uri="{FF2B5EF4-FFF2-40B4-BE49-F238E27FC236}">
                <a16:creationId xmlns:a16="http://schemas.microsoft.com/office/drawing/2014/main" id="{F60A38C0-C248-3C92-DD74-E7AF4E532479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986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AC3DB-E75F-66CB-60FB-F5F6E3E18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Bahnschrift SemiBold SemiConden" panose="020B0502040204020203" pitchFamily="34" charset="0"/>
              </a:rPr>
              <a:t>3. CREATING TRIGGERS ON IFTTT PLATFORM.</a:t>
            </a:r>
            <a:br>
              <a:rPr lang="en-IN" sz="3200" dirty="0">
                <a:latin typeface="Bahnschrift SemiBold SemiConden" panose="020B0502040204020203" pitchFamily="34" charset="0"/>
              </a:rPr>
            </a:br>
            <a:endParaRPr lang="en-IN" sz="3200" dirty="0">
              <a:latin typeface="Bahnschrift SemiBold SemiConden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F853B8-DB3B-903E-FA0C-C95123EF5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64481"/>
            <a:ext cx="6629400" cy="3729038"/>
          </a:xfrm>
          <a:prstGeom prst="rect">
            <a:avLst/>
          </a:prstGeom>
        </p:spPr>
      </p:pic>
      <p:sp>
        <p:nvSpPr>
          <p:cNvPr id="5" name="Google Shape;135;p21">
            <a:extLst>
              <a:ext uri="{FF2B5EF4-FFF2-40B4-BE49-F238E27FC236}">
                <a16:creationId xmlns:a16="http://schemas.microsoft.com/office/drawing/2014/main" id="{C5EACC2D-DF4B-0EE2-75F5-3D928E87B70F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156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D0952-C94A-13EF-AA10-8B2808EF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Bahnschrift SemiBold SemiConden" panose="020B0502040204020203" pitchFamily="34" charset="0"/>
              </a:rPr>
              <a:t>AFTER LOGGING IN IFTTT PLATFORM </a:t>
            </a:r>
            <a:r>
              <a:rPr lang="en-IN" sz="3200" dirty="0">
                <a:latin typeface="Bahnschrift SemiBold SemiConden" panose="020B0502040204020203" pitchFamily="34" charset="0"/>
                <a:sym typeface="Wingdings" panose="05000000000000000000" pitchFamily="2" charset="2"/>
              </a:rPr>
              <a:t>CREATE </a:t>
            </a:r>
            <a:endParaRPr lang="en-IN" sz="3200" dirty="0">
              <a:latin typeface="Bahnschrift SemiBold SemiConden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C0E962-B97A-FDF1-2BAB-4E740F210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905000"/>
            <a:ext cx="6477000" cy="3643313"/>
          </a:xfrm>
          <a:prstGeom prst="rect">
            <a:avLst/>
          </a:prstGeom>
        </p:spPr>
      </p:pic>
      <p:sp>
        <p:nvSpPr>
          <p:cNvPr id="5" name="Google Shape;135;p21">
            <a:extLst>
              <a:ext uri="{FF2B5EF4-FFF2-40B4-BE49-F238E27FC236}">
                <a16:creationId xmlns:a16="http://schemas.microsoft.com/office/drawing/2014/main" id="{979F9D45-DC0C-E162-9699-F2213930451A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976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84FEE73-A59C-C4D1-8C6B-BD0CF6815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4800"/>
            <a:ext cx="4572000" cy="25717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B1A80C-8506-BC18-CDD8-6CC278E74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124200"/>
            <a:ext cx="4876800" cy="2743200"/>
          </a:xfrm>
          <a:prstGeom prst="rect">
            <a:avLst/>
          </a:prstGeom>
        </p:spPr>
      </p:pic>
      <p:sp>
        <p:nvSpPr>
          <p:cNvPr id="4" name="Google Shape;135;p21">
            <a:extLst>
              <a:ext uri="{FF2B5EF4-FFF2-40B4-BE49-F238E27FC236}">
                <a16:creationId xmlns:a16="http://schemas.microsoft.com/office/drawing/2014/main" id="{28B62A9F-73BE-8A64-AD40-0E7C0F595B6D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404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EA4699-43B9-2C39-63B8-2A2D45185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838200"/>
            <a:ext cx="7408332" cy="4167187"/>
          </a:xfrm>
          <a:prstGeom prst="rect">
            <a:avLst/>
          </a:prstGeom>
        </p:spPr>
      </p:pic>
      <p:sp>
        <p:nvSpPr>
          <p:cNvPr id="3" name="Google Shape;135;p21">
            <a:extLst>
              <a:ext uri="{FF2B5EF4-FFF2-40B4-BE49-F238E27FC236}">
                <a16:creationId xmlns:a16="http://schemas.microsoft.com/office/drawing/2014/main" id="{CA4FC809-3F51-133C-3001-FA491D50235C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73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AF4B-0FF3-EAC1-EFF0-B399907FA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1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Bahnschrift SemiBold SemiConden" panose="020B0502040204020203" pitchFamily="34" charset="0"/>
              </a:rPr>
              <a:t>NOW CONDITION FOR THEN THAT IN IFTTT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EB05F8-EAE9-5C62-26F3-494B97705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36985"/>
            <a:ext cx="4419600" cy="2486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46038B-3A31-413C-025B-5165AC044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3506402"/>
            <a:ext cx="4648200" cy="2614613"/>
          </a:xfrm>
          <a:prstGeom prst="rect">
            <a:avLst/>
          </a:prstGeom>
        </p:spPr>
      </p:pic>
      <p:sp>
        <p:nvSpPr>
          <p:cNvPr id="11" name="Google Shape;135;p21">
            <a:extLst>
              <a:ext uri="{FF2B5EF4-FFF2-40B4-BE49-F238E27FC236}">
                <a16:creationId xmlns:a16="http://schemas.microsoft.com/office/drawing/2014/main" id="{20CC52FB-2FF5-66F8-AB17-7212DF62871C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987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F2C4-9A87-E418-DB1F-7F2706C3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200" dirty="0">
                <a:latin typeface="Bahnschrift SemiBold SemiConden" panose="020B0502040204020203" pitchFamily="34" charset="0"/>
              </a:rPr>
              <a:t>REMEMBER THE WRITE FIELD URL WHICH WE COPIED IN OUR CHANNEL API KEYS IN THINGSPEAK</a:t>
            </a:r>
            <a:br>
              <a:rPr lang="en-IN" sz="3200" dirty="0">
                <a:latin typeface="Bahnschrift SemiBold SemiConden" panose="020B0502040204020203" pitchFamily="34" charset="0"/>
              </a:rPr>
            </a:br>
            <a:r>
              <a:rPr lang="en-IN" sz="3200" dirty="0">
                <a:latin typeface="Bahnschrift SemiBold SemiConden" panose="020B0502040204020203" pitchFamily="34" charset="0"/>
              </a:rPr>
              <a:t>THE SAME URL HAS TO BE PASTED IN WEB HOOKS.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A4A450-F88C-248D-6C67-AB92B7F52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64481"/>
            <a:ext cx="6629400" cy="3729038"/>
          </a:xfrm>
          <a:prstGeom prst="rect">
            <a:avLst/>
          </a:prstGeom>
        </p:spPr>
      </p:pic>
      <p:sp>
        <p:nvSpPr>
          <p:cNvPr id="6" name="Google Shape;135;p21">
            <a:extLst>
              <a:ext uri="{FF2B5EF4-FFF2-40B4-BE49-F238E27FC236}">
                <a16:creationId xmlns:a16="http://schemas.microsoft.com/office/drawing/2014/main" id="{67B75B9B-D719-AC84-83BE-C46046A8036C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083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0D9C0-E0D1-8BD2-210A-4088B5F96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1"/>
          </a:xfrm>
        </p:spPr>
        <p:txBody>
          <a:bodyPr>
            <a:noAutofit/>
          </a:bodyPr>
          <a:lstStyle/>
          <a:p>
            <a:r>
              <a:rPr lang="en-IN" sz="2700" dirty="0">
                <a:latin typeface="Bahnschrift SemiBold SemiConden" panose="020B0502040204020203" pitchFamily="34" charset="0"/>
              </a:rPr>
              <a:t>MAKE SURE THAT THE END OF URL IS “FIELD1=0”, AS WE ARE CREATING THE TRIGGER FOR OPEN DOOR THE STATE SHOULD BE ‘0’ AS GIVEN IN THINGSPEAK FIELD CONDITION.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EC7A0-BA45-ABF3-9739-B7DA2C2F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752600"/>
            <a:ext cx="6426200" cy="3614738"/>
          </a:xfrm>
          <a:prstGeom prst="rect">
            <a:avLst/>
          </a:prstGeom>
        </p:spPr>
      </p:pic>
      <p:sp>
        <p:nvSpPr>
          <p:cNvPr id="6" name="Google Shape;135;p21">
            <a:extLst>
              <a:ext uri="{FF2B5EF4-FFF2-40B4-BE49-F238E27FC236}">
                <a16:creationId xmlns:a16="http://schemas.microsoft.com/office/drawing/2014/main" id="{D69600B0-AB4E-3DCA-AF28-593DFFE54901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10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07D8F-1C90-CE4F-D55C-9398A5D4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>
                <a:latin typeface="Bahnschrift SemiBold SemiConden" panose="020B0502040204020203" pitchFamily="34" charset="0"/>
              </a:rPr>
              <a:t>FOLLOW SIMILAR STEPS TO CREATE ANOTHER APPLET FOR DOOR CLOSE , BUT ONLY CHANGE HERE IS THAT THE WEBHOOK WILL END WITH “field1=1”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6961FD-CB2F-5928-A6F3-D23735A9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0"/>
            <a:ext cx="4267200" cy="2400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3AE604-6012-F076-6C4B-E6A5E1E5E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056" y="3505200"/>
            <a:ext cx="4267200" cy="2400300"/>
          </a:xfrm>
          <a:prstGeom prst="rect">
            <a:avLst/>
          </a:prstGeom>
        </p:spPr>
      </p:pic>
      <p:sp>
        <p:nvSpPr>
          <p:cNvPr id="11" name="Google Shape;135;p21">
            <a:extLst>
              <a:ext uri="{FF2B5EF4-FFF2-40B4-BE49-F238E27FC236}">
                <a16:creationId xmlns:a16="http://schemas.microsoft.com/office/drawing/2014/main" id="{536A6C4D-58B2-BDD2-D97E-E1E02F952946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873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90AC1F-246B-8636-95C8-07382AD61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990600"/>
            <a:ext cx="7543800" cy="42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8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7C257-317D-EC44-E8B7-55F83A02B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23" y="106215"/>
            <a:ext cx="8229600" cy="1143001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Rounded MT Bold" panose="020F0704030504030204" pitchFamily="34" charset="0"/>
              </a:rPr>
              <a:t>LIST OF SOFTWARES USED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FAF23-D6F6-C346-5930-25731376F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9216"/>
            <a:ext cx="8153400" cy="4402393"/>
          </a:xfrm>
        </p:spPr>
        <p:txBody>
          <a:bodyPr>
            <a:normAutofit fontScale="92500" lnSpcReduction="10000"/>
          </a:bodyPr>
          <a:lstStyle/>
          <a:p>
            <a:pPr marL="25400" indent="0">
              <a:buNone/>
            </a:pPr>
            <a:r>
              <a:rPr lang="en-IN" sz="2400" dirty="0">
                <a:solidFill>
                  <a:schemeClr val="accent6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1.  Arduino IDE :</a:t>
            </a:r>
          </a:p>
          <a:p>
            <a:pPr marL="25400" indent="0">
              <a:buNone/>
            </a:pPr>
            <a:r>
              <a:rPr lang="en-IN" sz="1800" b="1" dirty="0">
                <a:latin typeface="Bahnschrift SemiBold SemiConden" panose="020B0502040204020203" pitchFamily="34" charset="0"/>
              </a:rPr>
              <a:t>Arduino IDE Is An Integrated Development Environment Which Enable Us To Program And Upload The Codes Onto Different Types Of Microcontrollers Like Arduino , Esp32, Esp8266..Etc</a:t>
            </a:r>
          </a:p>
          <a:p>
            <a:pPr marL="25400" indent="0">
              <a:buNone/>
            </a:pPr>
            <a:endParaRPr lang="en-IN" sz="1800" b="1" dirty="0">
              <a:latin typeface="Bahnschrift SemiBold Condensed" panose="020B0502040204020203" pitchFamily="34" charset="0"/>
            </a:endParaRPr>
          </a:p>
          <a:p>
            <a:pPr marL="25400" indent="0">
              <a:buNone/>
            </a:pPr>
            <a:r>
              <a:rPr lang="en-IN" sz="2400" b="1" dirty="0">
                <a:solidFill>
                  <a:schemeClr val="accent6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2. </a:t>
            </a:r>
            <a:r>
              <a:rPr lang="en-IN" sz="2400" b="1" dirty="0" err="1">
                <a:solidFill>
                  <a:schemeClr val="accent6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ThingSpeak</a:t>
            </a:r>
            <a:r>
              <a:rPr lang="en-IN" sz="2400" b="1" dirty="0">
                <a:solidFill>
                  <a:schemeClr val="accent6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 Cloud platform :</a:t>
            </a:r>
          </a:p>
          <a:p>
            <a:pPr marL="25400" indent="0">
              <a:buNone/>
            </a:pPr>
            <a:r>
              <a:rPr lang="en-IN" sz="1800" b="1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IN" sz="1800" b="1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Thingspeak</a:t>
            </a:r>
            <a:r>
              <a:rPr lang="en-IN" sz="1800" b="1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Is A </a:t>
            </a:r>
            <a:r>
              <a:rPr lang="en-IN" sz="1800" b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“PaaS” </a:t>
            </a:r>
            <a:r>
              <a:rPr lang="en-IN" sz="1800" b="1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Cloud Platform Which Is Student Oriented Which Helps Students Build Projects Based On Cloud   Applications And Use Multiple Of Their Features For Free.</a:t>
            </a:r>
          </a:p>
          <a:p>
            <a:pPr marL="25400" indent="0">
              <a:buNone/>
            </a:pPr>
            <a:endParaRPr lang="en-IN" sz="1800" b="1" dirty="0">
              <a:solidFill>
                <a:schemeClr val="tx1"/>
              </a:solidFill>
              <a:latin typeface="Bahnschrift SemiBold Condensed" panose="020B0502040204020203" pitchFamily="34" charset="0"/>
            </a:endParaRPr>
          </a:p>
          <a:p>
            <a:pPr marL="25400" indent="0">
              <a:buNone/>
            </a:pPr>
            <a:r>
              <a:rPr lang="en-IN" sz="2400" b="1" dirty="0">
                <a:solidFill>
                  <a:schemeClr val="accent6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3. IFTTT  - IF THIS THEN THAT :</a:t>
            </a:r>
          </a:p>
          <a:p>
            <a:pPr marL="25400" indent="0">
              <a:buNone/>
            </a:pPr>
            <a:r>
              <a:rPr lang="en-IN" sz="1800" i="0" dirty="0">
                <a:solidFill>
                  <a:srgbClr val="333333"/>
                </a:solidFill>
                <a:effectLst/>
                <a:latin typeface="Bahnschrift SemiBold SemiConden" panose="020B0502040204020203" pitchFamily="34" charset="0"/>
              </a:rPr>
              <a:t>IFTTT Helps Connect Different Apps And Devices., We Can Enable Our Apps And Devices To Work Together To   Do Things .  Ex : Controlling Lights Using Google Assistant , Sending A Notification When Temperature Rises The Threshold Value Etc..</a:t>
            </a:r>
            <a:endParaRPr lang="en-IN" sz="1800" dirty="0">
              <a:solidFill>
                <a:srgbClr val="FF0000"/>
              </a:solidFill>
              <a:latin typeface="Bahnschrift SemiBold SemiConden" panose="020B0502040204020203" pitchFamily="34" charset="0"/>
            </a:endParaRPr>
          </a:p>
          <a:p>
            <a:pPr marL="25400" indent="0">
              <a:buNone/>
            </a:pPr>
            <a:r>
              <a:rPr lang="en-IN" sz="2400" b="1" dirty="0">
                <a:solidFill>
                  <a:srgbClr val="FF0000"/>
                </a:solidFill>
                <a:latin typeface="Bahnschrift SemiBold Condensed" panose="020B0502040204020203" pitchFamily="34" charset="0"/>
              </a:rPr>
              <a:t>  </a:t>
            </a:r>
          </a:p>
          <a:p>
            <a:pPr marL="25400" indent="0">
              <a:buNone/>
            </a:pPr>
            <a:r>
              <a:rPr lang="en-IN" sz="2400" b="1" dirty="0">
                <a:solidFill>
                  <a:srgbClr val="FF0000"/>
                </a:solidFill>
                <a:latin typeface="Bahnschrift SemiBold Condensed" panose="020B0502040204020203" pitchFamily="34" charset="0"/>
              </a:rPr>
              <a:t>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779B3-283D-8DD4-A743-33805DC69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5107036"/>
            <a:ext cx="1571239" cy="944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DBBBCF-CC33-0B1F-0C50-3CA1C922E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335" y="5050036"/>
            <a:ext cx="1855789" cy="1001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85028-21F9-D9A8-B1EF-795616313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502" y="5042260"/>
            <a:ext cx="1706367" cy="1001781"/>
          </a:xfrm>
          <a:prstGeom prst="rect">
            <a:avLst/>
          </a:prstGeom>
        </p:spPr>
      </p:pic>
      <p:pic>
        <p:nvPicPr>
          <p:cNvPr id="10" name="Google Shape;75;p14" descr="Google Shape;99;p2">
            <a:extLst>
              <a:ext uri="{FF2B5EF4-FFF2-40B4-BE49-F238E27FC236}">
                <a16:creationId xmlns:a16="http://schemas.microsoft.com/office/drawing/2014/main" id="{8CD60B12-4523-4493-47D4-9E6B10B761C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" y="138873"/>
            <a:ext cx="1386276" cy="102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4;p14" descr="Google Shape;98;p2">
            <a:extLst>
              <a:ext uri="{FF2B5EF4-FFF2-40B4-BE49-F238E27FC236}">
                <a16:creationId xmlns:a16="http://schemas.microsoft.com/office/drawing/2014/main" id="{6AD0C619-E576-A963-FCB1-28583B626A5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20424" y="106215"/>
            <a:ext cx="1075551" cy="11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35;p21">
            <a:extLst>
              <a:ext uri="{FF2B5EF4-FFF2-40B4-BE49-F238E27FC236}">
                <a16:creationId xmlns:a16="http://schemas.microsoft.com/office/drawing/2014/main" id="{1CA1E39C-BA5F-8437-6338-E8273C21A1CC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7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61A82-2BC8-A519-D000-3D475D5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Bahnschrift SemiBold SemiConden" panose="020B0502040204020203" pitchFamily="34" charset="0"/>
              </a:rPr>
              <a:t>4. COMPILING AND UPLOADING THE PROGRAM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43E9E7-04F7-8B32-AE69-C1A1E7EF4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00187"/>
            <a:ext cx="6858000" cy="3857625"/>
          </a:xfrm>
          <a:prstGeom prst="rect">
            <a:avLst/>
          </a:prstGeom>
        </p:spPr>
      </p:pic>
      <p:sp>
        <p:nvSpPr>
          <p:cNvPr id="6" name="Google Shape;135;p21">
            <a:extLst>
              <a:ext uri="{FF2B5EF4-FFF2-40B4-BE49-F238E27FC236}">
                <a16:creationId xmlns:a16="http://schemas.microsoft.com/office/drawing/2014/main" id="{E53B7BA1-25F9-37A8-B103-89196937F988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663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2133600" y="238992"/>
            <a:ext cx="5256586" cy="92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IN" sz="3200" dirty="0">
                <a:latin typeface="Bahnschrift SemiBold SemiConden" panose="020B0502040204020203" pitchFamily="34" charset="0"/>
              </a:rPr>
              <a:t>CONCLUSION</a:t>
            </a:r>
            <a:endParaRPr sz="3200" dirty="0">
              <a:latin typeface="Bahnschrift SemiBold SemiConden" panose="020B0502040204020203" pitchFamily="34" charset="0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860500" y="1295400"/>
            <a:ext cx="8229600" cy="442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</a:pPr>
            <a:r>
              <a:rPr lang="en-IN" sz="2400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UPON COMPLETION OF THE ASSIGNMENT WE GOT TO LEARN: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</a:pPr>
            <a:endParaRPr lang="en-IN" sz="2400" dirty="0">
              <a:solidFill>
                <a:srgbClr val="FF0000"/>
              </a:solidFill>
              <a:latin typeface="Bahnschrift SemiBold SemiConden" panose="020B0502040204020203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</a:pPr>
            <a:r>
              <a:rPr lang="en-IN" sz="1800" dirty="0">
                <a:latin typeface="Bahnschrift SemiBold SemiConden" panose="020B0502040204020203" pitchFamily="34" charset="0"/>
              </a:rPr>
              <a:t>1.  HOW TO INTERFACE DC MOTOR AND IR SENSOR WITH ESP32 MICROCONTROLLER.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</a:pPr>
            <a:endParaRPr lang="en-IN" sz="1800" dirty="0">
              <a:latin typeface="Bahnschrift SemiBold SemiConden" panose="020B0502040204020203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</a:pPr>
            <a:r>
              <a:rPr lang="en-IN" sz="1800" dirty="0">
                <a:latin typeface="Bahnschrift SemiBold SemiConden" panose="020B0502040204020203" pitchFamily="34" charset="0"/>
              </a:rPr>
              <a:t>2. HOW TO WRITE AND READ DATA FROM THING SPEAK CLOUD PLATFORM.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</a:pPr>
            <a:endParaRPr lang="en-IN" sz="1800" dirty="0">
              <a:latin typeface="Bahnschrift SemiBold SemiConden" panose="020B0502040204020203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</a:pPr>
            <a:r>
              <a:rPr lang="en-IN" sz="1800" dirty="0">
                <a:latin typeface="Bahnschrift SemiBold SemiConden" panose="020B0502040204020203" pitchFamily="34" charset="0"/>
              </a:rPr>
              <a:t>3. HOW TO CREATE TRIGGERS USING IFTTT PLATFORM.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</a:pPr>
            <a:endParaRPr lang="en-IN" sz="1800" dirty="0">
              <a:latin typeface="Bahnschrift SemiBold SemiConden" panose="020B0502040204020203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</a:pPr>
            <a:r>
              <a:rPr lang="en-IN" sz="1800" dirty="0">
                <a:latin typeface="Bahnschrift SemiBold SemiConden" panose="020B0502040204020203" pitchFamily="34" charset="0"/>
              </a:rPr>
              <a:t>4. CREATING A SMART DOOR APPLICATION THAT OPENS AUTOMATICALLY EVERYTIME AN OBJECT COMES INFRONT OF IT AND CLOSES AFTER SOME TIME.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</a:pPr>
            <a:endParaRPr lang="en-IN" sz="1800" dirty="0">
              <a:latin typeface="Bahnschrift SemiBold SemiConden" panose="020B0502040204020203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</a:pPr>
            <a:r>
              <a:rPr lang="en-IN" sz="1800" dirty="0">
                <a:latin typeface="Bahnschrift SemiBold SemiConden" panose="020B0502040204020203" pitchFamily="34" charset="0"/>
              </a:rPr>
              <a:t>5. TO CONTROL DOOR FROM ANYWHERE USING GOOGLE ASSISTANT.</a:t>
            </a: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+mj-lt"/>
              <a:buAutoNum type="arabicPeriod"/>
            </a:pPr>
            <a:endParaRPr sz="1800" dirty="0">
              <a:latin typeface="Bahnschrift SemiBold SemiConden" panose="020B0502040204020203" pitchFamily="34" charset="0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/>
          </a:p>
        </p:txBody>
      </p:sp>
      <p:pic>
        <p:nvPicPr>
          <p:cNvPr id="128" name="Google Shape;128;p20" descr="Google Shape;15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4549" y="59904"/>
            <a:ext cx="1075551" cy="117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 descr="Google Shape;15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961" y="135029"/>
            <a:ext cx="1386276" cy="102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1691076" y="2133600"/>
            <a:ext cx="6587154" cy="314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Overlock"/>
              <a:buNone/>
            </a:pPr>
            <a:r>
              <a:rPr lang="en-US" b="1" dirty="0">
                <a:latin typeface="Overlock"/>
                <a:ea typeface="Overlock"/>
                <a:cs typeface="Overlock"/>
                <a:sym typeface="Overlock"/>
              </a:rPr>
              <a:t>THANK YOU EVERYONE!</a:t>
            </a:r>
            <a:br>
              <a:rPr lang="en-US" b="1" dirty="0">
                <a:latin typeface="Overlock"/>
                <a:ea typeface="Overlock"/>
                <a:cs typeface="Overlock"/>
                <a:sym typeface="Overlock"/>
              </a:rPr>
            </a:br>
            <a:br>
              <a:rPr lang="en-US" b="1" dirty="0">
                <a:latin typeface="Overlock"/>
                <a:ea typeface="Overlock"/>
                <a:cs typeface="Overlock"/>
                <a:sym typeface="Overlock"/>
              </a:rPr>
            </a:br>
            <a:r>
              <a:rPr lang="en-US" b="1" dirty="0">
                <a:latin typeface="Overlock"/>
                <a:ea typeface="Overlock"/>
                <a:cs typeface="Overlock"/>
                <a:sym typeface="Overlock"/>
              </a:rPr>
              <a:t>YOU GUYS HAVE BEEN A WONDERFUL AUDIENCE</a:t>
            </a:r>
            <a:br>
              <a:rPr lang="en-US" b="1" dirty="0">
                <a:latin typeface="Overlock"/>
                <a:ea typeface="Overlock"/>
                <a:cs typeface="Overlock"/>
                <a:sym typeface="Overlock"/>
              </a:rPr>
            </a:br>
            <a:br>
              <a:rPr lang="en-US" b="1" dirty="0">
                <a:latin typeface="Overlock"/>
                <a:ea typeface="Overlock"/>
                <a:cs typeface="Overlock"/>
                <a:sym typeface="Overlock"/>
              </a:rPr>
            </a:br>
            <a:r>
              <a:rPr lang="en-US" b="1" dirty="0">
                <a:latin typeface="Overlock"/>
                <a:ea typeface="Overlock"/>
                <a:cs typeface="Overlock"/>
                <a:sym typeface="Overlock"/>
              </a:rPr>
              <a:t>THAT’S IT FROM OUR SIDE.</a:t>
            </a:r>
            <a:br>
              <a:rPr lang="en-US" b="1" dirty="0">
                <a:latin typeface="Overlock"/>
                <a:ea typeface="Overlock"/>
                <a:cs typeface="Overlock"/>
                <a:sym typeface="Overlock"/>
              </a:rPr>
            </a:br>
            <a:br>
              <a:rPr lang="en-US" b="1" dirty="0">
                <a:latin typeface="Overlock"/>
                <a:ea typeface="Overlock"/>
                <a:cs typeface="Overlock"/>
                <a:sym typeface="Overlock"/>
              </a:rPr>
            </a:br>
            <a:r>
              <a:rPr lang="en-US" b="1" dirty="0">
                <a:latin typeface="Overlock"/>
                <a:ea typeface="Overlock"/>
                <a:cs typeface="Overlock"/>
                <a:sym typeface="Overlock"/>
              </a:rPr>
              <a:t>HAVE A MARVELOUS MONDAY</a:t>
            </a:r>
            <a:br>
              <a:rPr lang="en-US" b="1" dirty="0">
                <a:latin typeface="Overlock"/>
                <a:ea typeface="Overlock"/>
                <a:cs typeface="Overlock"/>
                <a:sym typeface="Overlock"/>
              </a:rPr>
            </a:br>
            <a:br>
              <a:rPr lang="en-US" b="1" dirty="0">
                <a:latin typeface="Overlock"/>
                <a:ea typeface="Overlock"/>
                <a:cs typeface="Overlock"/>
                <a:sym typeface="Overlock"/>
              </a:rPr>
            </a:br>
            <a:endParaRPr b="1" dirty="0"/>
          </a:p>
        </p:txBody>
      </p:sp>
      <p:sp>
        <p:nvSpPr>
          <p:cNvPr id="135" name="Google Shape;135;p21"/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dirty="0"/>
          </a:p>
        </p:txBody>
      </p:sp>
      <p:pic>
        <p:nvPicPr>
          <p:cNvPr id="136" name="Google Shape;136;p21" descr="Google Shape;16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4800" y="164441"/>
            <a:ext cx="1075551" cy="117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 descr="Google Shape;16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" y="162793"/>
            <a:ext cx="1386276" cy="102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197F1-F79E-E16E-D51D-6967FA64B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18931"/>
            <a:ext cx="7772400" cy="1470025"/>
          </a:xfrm>
        </p:spPr>
        <p:txBody>
          <a:bodyPr/>
          <a:lstStyle/>
          <a:p>
            <a:r>
              <a:rPr lang="en-IN" b="1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LIST OF LIBRARIES USED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DADEE-A7F3-F888-12C4-740A6979E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79625"/>
            <a:ext cx="7162800" cy="2698751"/>
          </a:xfrm>
        </p:spPr>
        <p:txBody>
          <a:bodyPr>
            <a:normAutofit fontScale="55000" lnSpcReduction="20000"/>
          </a:bodyPr>
          <a:lstStyle/>
          <a:p>
            <a:pPr marL="228600" indent="0" algn="l"/>
            <a:r>
              <a:rPr lang="en-IN" b="1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1. &lt;</a:t>
            </a:r>
            <a:r>
              <a:rPr lang="en-IN" b="1" dirty="0" err="1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WiFi.h</a:t>
            </a:r>
            <a:r>
              <a:rPr lang="en-IN" b="1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&gt; </a:t>
            </a:r>
          </a:p>
          <a:p>
            <a:pPr marL="742950" indent="-514350" algn="l">
              <a:buAutoNum type="arabicPeriod"/>
            </a:pPr>
            <a:endParaRPr lang="en-IN" b="1" dirty="0">
              <a:solidFill>
                <a:srgbClr val="FF0000"/>
              </a:solidFill>
              <a:latin typeface="Bahnschrift SemiBold SemiConden" panose="020B0502040204020203" pitchFamily="34" charset="0"/>
            </a:endParaRPr>
          </a:p>
          <a:p>
            <a:pPr algn="l"/>
            <a:r>
              <a:rPr lang="en-IN" b="1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To include ESP32 board in Arduino IDE and use its </a:t>
            </a:r>
            <a:r>
              <a:rPr lang="en-IN" b="1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wifi</a:t>
            </a:r>
            <a:r>
              <a:rPr lang="en-IN" b="1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connectivity features.</a:t>
            </a:r>
          </a:p>
          <a:p>
            <a:pPr algn="l"/>
            <a:endParaRPr lang="en-IN" b="1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algn="l"/>
            <a:r>
              <a:rPr lang="en-IN" b="1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2. &lt;</a:t>
            </a:r>
            <a:r>
              <a:rPr lang="en-IN" b="1" dirty="0" err="1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ThingSpeak.h</a:t>
            </a:r>
            <a:r>
              <a:rPr lang="en-IN" b="1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&gt;</a:t>
            </a:r>
          </a:p>
          <a:p>
            <a:pPr algn="l"/>
            <a:endParaRPr lang="en-IN" b="1" dirty="0">
              <a:solidFill>
                <a:srgbClr val="FF0000"/>
              </a:solidFill>
              <a:latin typeface="Bahnschrift SemiBold SemiConden" panose="020B0502040204020203" pitchFamily="34" charset="0"/>
            </a:endParaRPr>
          </a:p>
          <a:p>
            <a:pPr algn="l"/>
            <a:r>
              <a:rPr lang="en-IN" b="1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To  write data  to </a:t>
            </a:r>
            <a:r>
              <a:rPr lang="en-IN" b="1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ThingSpeak</a:t>
            </a:r>
            <a:r>
              <a:rPr lang="en-IN" b="1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cloud and read data from </a:t>
            </a:r>
            <a:r>
              <a:rPr lang="en-IN" b="1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ThingSpeak</a:t>
            </a:r>
            <a:r>
              <a:rPr lang="en-IN" b="1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cloud. </a:t>
            </a:r>
          </a:p>
          <a:p>
            <a:pPr algn="l"/>
            <a:r>
              <a:rPr lang="en-IN" b="1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And to use multiple features of </a:t>
            </a:r>
            <a:r>
              <a:rPr lang="en-IN" b="1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ThingSpeak</a:t>
            </a:r>
            <a:r>
              <a:rPr lang="en-IN" b="1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platform</a:t>
            </a:r>
          </a:p>
        </p:txBody>
      </p:sp>
      <p:pic>
        <p:nvPicPr>
          <p:cNvPr id="4" name="Google Shape;75;p14" descr="Google Shape;99;p2">
            <a:extLst>
              <a:ext uri="{FF2B5EF4-FFF2-40B4-BE49-F238E27FC236}">
                <a16:creationId xmlns:a16="http://schemas.microsoft.com/office/drawing/2014/main" id="{D4754583-EB41-E21E-3277-4E064E8BE91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00" y="129542"/>
            <a:ext cx="1386276" cy="102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4;p14" descr="Google Shape;98;p2">
            <a:extLst>
              <a:ext uri="{FF2B5EF4-FFF2-40B4-BE49-F238E27FC236}">
                <a16:creationId xmlns:a16="http://schemas.microsoft.com/office/drawing/2014/main" id="{D1B0DEEE-2B8F-9D8C-1A2C-2BC05543E3D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0424" y="96885"/>
            <a:ext cx="1075551" cy="11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5;p21">
            <a:extLst>
              <a:ext uri="{FF2B5EF4-FFF2-40B4-BE49-F238E27FC236}">
                <a16:creationId xmlns:a16="http://schemas.microsoft.com/office/drawing/2014/main" id="{43803F9B-E98E-7C08-2B76-A2A73F295FDD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015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B67-4A53-5C88-00FE-EDCC62D87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308"/>
            <a:ext cx="8229600" cy="1143001"/>
          </a:xfrm>
        </p:spPr>
        <p:txBody>
          <a:bodyPr/>
          <a:lstStyle/>
          <a:p>
            <a:r>
              <a:rPr lang="en-IN" dirty="0">
                <a:latin typeface="Bahnschrift SemiBold SemiConden" panose="020B0502040204020203" pitchFamily="34" charset="0"/>
              </a:rPr>
              <a:t>HARDWARE AND ITS USES 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BE97E-56B5-7CE5-CFFD-905213854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ESP32 MICROCONTROLLER 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2E898D-596B-9F74-FDAA-BC7F50E1E4B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IN" sz="1800" b="1" i="0" dirty="0">
                <a:solidFill>
                  <a:srgbClr val="202122"/>
                </a:solidFill>
                <a:effectLst/>
                <a:latin typeface="Bahnschrift SemiBold SemiConden" panose="020B0502040204020203" pitchFamily="34" charset="0"/>
              </a:rPr>
              <a:t>ESP32</a:t>
            </a:r>
            <a:r>
              <a:rPr lang="en-IN" sz="1800" b="0" i="0" dirty="0">
                <a:solidFill>
                  <a:srgbClr val="202122"/>
                </a:solidFill>
                <a:effectLst/>
                <a:latin typeface="Bahnschrift SemiBold SemiConden" panose="020B0502040204020203" pitchFamily="34" charset="0"/>
              </a:rPr>
              <a:t> is a series of low-cost,</a:t>
            </a:r>
            <a:r>
              <a:rPr lang="en-IN" sz="1800" b="0" i="0" dirty="0">
                <a:solidFill>
                  <a:srgbClr val="0645AD"/>
                </a:solidFill>
                <a:effectLst/>
                <a:latin typeface="Bahnschrift SemiBold SemiConden" panose="020B0502040204020203" pitchFamily="34" charset="0"/>
              </a:rPr>
              <a:t> microcontroller </a:t>
            </a:r>
            <a:r>
              <a:rPr lang="en-IN" sz="1800" b="0" i="0" dirty="0">
                <a:solidFill>
                  <a:srgbClr val="202122"/>
                </a:solidFill>
                <a:effectLst/>
                <a:latin typeface="Bahnschrift SemiBold SemiConden" panose="020B0502040204020203" pitchFamily="34" charset="0"/>
              </a:rPr>
              <a:t> with integrated </a:t>
            </a:r>
            <a:r>
              <a:rPr lang="en-IN" sz="1800" dirty="0" err="1">
                <a:solidFill>
                  <a:srgbClr val="0645AD"/>
                </a:solidFill>
                <a:latin typeface="Bahnschrift SemiBold SemiConden" panose="020B0502040204020203" pitchFamily="34" charset="0"/>
              </a:rPr>
              <a:t>WiFi</a:t>
            </a:r>
            <a:r>
              <a:rPr lang="en-IN" sz="1800" b="0" i="0" dirty="0">
                <a:solidFill>
                  <a:srgbClr val="202122"/>
                </a:solidFill>
                <a:effectLst/>
                <a:latin typeface="Bahnschrift SemiBold SemiConden" panose="020B0502040204020203" pitchFamily="34" charset="0"/>
              </a:rPr>
              <a:t> and dual-mode </a:t>
            </a:r>
            <a:r>
              <a:rPr lang="en-IN" sz="1800" dirty="0">
                <a:solidFill>
                  <a:srgbClr val="0645AD"/>
                </a:solidFill>
                <a:latin typeface="Bahnschrift SemiBold SemiConden" panose="020B0502040204020203" pitchFamily="34" charset="0"/>
              </a:rPr>
              <a:t>Bluetooth.</a:t>
            </a:r>
          </a:p>
          <a:p>
            <a:endParaRPr lang="en-IN" sz="1800" dirty="0">
              <a:solidFill>
                <a:srgbClr val="0645AD"/>
              </a:solidFill>
              <a:latin typeface="Arial" panose="020B0604020202020204" pitchFamily="34" charset="0"/>
            </a:endParaRPr>
          </a:p>
          <a:p>
            <a:endParaRPr lang="en-IN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BD728-FC1B-9120-0294-E8410B4AF19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lstStyle/>
          <a:p>
            <a:pPr marL="25400" indent="0" algn="ctr">
              <a:buNone/>
            </a:pPr>
            <a:r>
              <a:rPr lang="en-IN" sz="2400" b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  PROXIMITY IR SENSOR 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857EC6-65AE-AC60-17C5-38A314A27DA1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>
            <a:normAutofit/>
          </a:bodyPr>
          <a:lstStyle/>
          <a:p>
            <a:r>
              <a:rPr lang="en-IN" sz="1800" b="0" i="0" dirty="0">
                <a:solidFill>
                  <a:srgbClr val="3A3A3A"/>
                </a:solidFill>
                <a:effectLst/>
                <a:latin typeface="Bahnschrift SemiBold SemiConden" panose="020B0502040204020203" pitchFamily="34" charset="0"/>
              </a:rPr>
              <a:t>An </a:t>
            </a:r>
            <a:r>
              <a:rPr lang="en-IN" sz="1800" b="1" i="0" dirty="0">
                <a:solidFill>
                  <a:schemeClr val="accent1"/>
                </a:solidFill>
                <a:effectLst/>
                <a:latin typeface="Bahnschrift SemiBold SemiConden" panose="020B0502040204020203" pitchFamily="34" charset="0"/>
              </a:rPr>
              <a:t>infrared sensor</a:t>
            </a:r>
            <a:r>
              <a:rPr lang="en-IN" sz="1800" b="0" i="0" dirty="0">
                <a:solidFill>
                  <a:schemeClr val="accent1"/>
                </a:solidFill>
                <a:effectLst/>
                <a:latin typeface="Bahnschrift SemiBold SemiConden" panose="020B0502040204020203" pitchFamily="34" charset="0"/>
              </a:rPr>
              <a:t> </a:t>
            </a:r>
            <a:r>
              <a:rPr lang="en-IN" sz="1800" b="0" i="0" dirty="0">
                <a:solidFill>
                  <a:srgbClr val="3A3A3A"/>
                </a:solidFill>
                <a:effectLst/>
                <a:latin typeface="Bahnschrift SemiBold SemiConden" panose="020B0502040204020203" pitchFamily="34" charset="0"/>
              </a:rPr>
              <a:t>is an electronic </a:t>
            </a:r>
            <a:r>
              <a:rPr lang="en-IN" sz="1800" dirty="0">
                <a:solidFill>
                  <a:srgbClr val="3A3A3A"/>
                </a:solidFill>
                <a:latin typeface="Bahnschrift SemiBold SemiConden" panose="020B0502040204020203" pitchFamily="34" charset="0"/>
              </a:rPr>
              <a:t>sensor</a:t>
            </a:r>
            <a:r>
              <a:rPr lang="en-IN" sz="1800" b="0" i="0" dirty="0">
                <a:solidFill>
                  <a:srgbClr val="3A3A3A"/>
                </a:solidFill>
                <a:effectLst/>
                <a:latin typeface="Bahnschrift SemiBold SemiConden" panose="020B0502040204020203" pitchFamily="34" charset="0"/>
              </a:rPr>
              <a:t> which is used to sense  physical </a:t>
            </a:r>
            <a:r>
              <a:rPr lang="en-IN" sz="1800" dirty="0">
                <a:solidFill>
                  <a:srgbClr val="3A3A3A"/>
                </a:solidFill>
                <a:latin typeface="Bahnschrift SemiBold SemiConden" panose="020B0502040204020203" pitchFamily="34" charset="0"/>
              </a:rPr>
              <a:t>objects in </a:t>
            </a:r>
            <a:r>
              <a:rPr lang="en-IN" sz="1800" b="0" i="0" dirty="0">
                <a:solidFill>
                  <a:srgbClr val="3A3A3A"/>
                </a:solidFill>
                <a:effectLst/>
                <a:latin typeface="Bahnschrift SemiBold SemiConden" panose="020B0502040204020203" pitchFamily="34" charset="0"/>
              </a:rPr>
              <a:t> its surroundings by either emitting or detecting </a:t>
            </a:r>
            <a:r>
              <a:rPr lang="en-IN" sz="1800" b="1" i="0" dirty="0">
                <a:solidFill>
                  <a:srgbClr val="3A3A3A"/>
                </a:solidFill>
                <a:effectLst/>
                <a:latin typeface="Bahnschrift SemiBold SemiConden" panose="020B0502040204020203" pitchFamily="34" charset="0"/>
              </a:rPr>
              <a:t>infrared</a:t>
            </a:r>
            <a:r>
              <a:rPr lang="en-IN" sz="1800" b="0" i="0" dirty="0">
                <a:solidFill>
                  <a:srgbClr val="3A3A3A"/>
                </a:solidFill>
                <a:effectLst/>
                <a:latin typeface="Bahnschrift SemiBold SemiConden" panose="020B0502040204020203" pitchFamily="34" charset="0"/>
              </a:rPr>
              <a:t> radiation.</a:t>
            </a:r>
            <a:endParaRPr lang="en-IN" sz="1800" dirty="0">
              <a:latin typeface="Bahnschrift SemiBold SemiConden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4AB0FD-F826-782C-E9DC-35DA02B14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880937"/>
            <a:ext cx="3024182" cy="1441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821E35-87D9-C71B-978A-341AB61A2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689" y="3880937"/>
            <a:ext cx="3646446" cy="1424597"/>
          </a:xfrm>
          <a:prstGeom prst="rect">
            <a:avLst/>
          </a:prstGeom>
        </p:spPr>
      </p:pic>
      <p:pic>
        <p:nvPicPr>
          <p:cNvPr id="11" name="Google Shape;75;p14" descr="Google Shape;99;p2">
            <a:extLst>
              <a:ext uri="{FF2B5EF4-FFF2-40B4-BE49-F238E27FC236}">
                <a16:creationId xmlns:a16="http://schemas.microsoft.com/office/drawing/2014/main" id="{BBAA9870-0126-7DAF-1908-565D28D3124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" y="129542"/>
            <a:ext cx="1386276" cy="102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74;p14" descr="Google Shape;98;p2">
            <a:extLst>
              <a:ext uri="{FF2B5EF4-FFF2-40B4-BE49-F238E27FC236}">
                <a16:creationId xmlns:a16="http://schemas.microsoft.com/office/drawing/2014/main" id="{B1BA4FC2-313F-67EB-E830-91AE236A507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0424" y="96885"/>
            <a:ext cx="1075551" cy="11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5;p21">
            <a:extLst>
              <a:ext uri="{FF2B5EF4-FFF2-40B4-BE49-F238E27FC236}">
                <a16:creationId xmlns:a16="http://schemas.microsoft.com/office/drawing/2014/main" id="{168054FE-9F79-5D72-BB27-37D68982DEA0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447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B67-4A53-5C88-00FE-EDCC62D87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308"/>
            <a:ext cx="8229600" cy="1143001"/>
          </a:xfrm>
        </p:spPr>
        <p:txBody>
          <a:bodyPr/>
          <a:lstStyle/>
          <a:p>
            <a:r>
              <a:rPr lang="en-IN" dirty="0">
                <a:latin typeface="Bahnschrift SemiBold SemiConden" panose="020B0502040204020203" pitchFamily="34" charset="0"/>
              </a:rPr>
              <a:t>HARDWARE AND ITS USES 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BE97E-56B5-7CE5-CFFD-905213854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L293D IC MODULE: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2E898D-596B-9F74-FDAA-BC7F50E1E4B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25400" indent="0" algn="just">
              <a:buNone/>
            </a:pPr>
            <a:r>
              <a:rPr lang="en-IN" sz="1800" b="0" i="0" dirty="0">
                <a:solidFill>
                  <a:srgbClr val="454545"/>
                </a:solidFill>
                <a:effectLst/>
                <a:latin typeface="Bahnschrift SemiBold SemiConden" panose="020B0502040204020203" pitchFamily="34" charset="0"/>
              </a:rPr>
              <a:t>L293D is a typical Motor driver IC which allows DC motor to drive on either direction. L293D is a 16-pin IC which can control a set of two DC motors simultaneously in any direction.</a:t>
            </a:r>
          </a:p>
          <a:p>
            <a:endParaRPr lang="en-IN" sz="1800" dirty="0">
              <a:solidFill>
                <a:srgbClr val="0645AD"/>
              </a:solidFill>
              <a:latin typeface="Arial" panose="020B0604020202020204" pitchFamily="34" charset="0"/>
            </a:endParaRPr>
          </a:p>
          <a:p>
            <a:endParaRPr lang="en-IN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BD728-FC1B-9120-0294-E8410B4AF19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lstStyle/>
          <a:p>
            <a:pPr marL="25400" indent="0" algn="ctr">
              <a:buNone/>
            </a:pPr>
            <a:r>
              <a:rPr lang="en-IN" sz="2400" b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  DC MOTOR 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857EC6-65AE-AC60-17C5-38A314A27DA1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>
            <a:normAutofit/>
          </a:bodyPr>
          <a:lstStyle/>
          <a:p>
            <a:pPr marL="25400" indent="0">
              <a:buNone/>
            </a:pPr>
            <a:r>
              <a:rPr lang="en-IN" sz="1800" dirty="0">
                <a:latin typeface="Bahnschrift SemiBold SemiConden" panose="020B0502040204020203" pitchFamily="34" charset="0"/>
              </a:rPr>
              <a:t> 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Bahnschrift SemiBold SemiConden" panose="020B0502040204020203" pitchFamily="34" charset="0"/>
              </a:rPr>
              <a:t>A DC motor is defined as </a:t>
            </a:r>
            <a:r>
              <a:rPr lang="en-IN" sz="1800" b="1" i="0" dirty="0">
                <a:solidFill>
                  <a:schemeClr val="tx1"/>
                </a:solidFill>
                <a:effectLst/>
                <a:latin typeface="Bahnschrift SemiBold SemiConden" panose="020B0502040204020203" pitchFamily="34" charset="0"/>
              </a:rPr>
              <a:t>a class of electrical motors that convert </a:t>
            </a:r>
            <a:r>
              <a:rPr lang="en-IN" sz="1800" b="1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DC</a:t>
            </a:r>
            <a:r>
              <a:rPr lang="en-IN" sz="1800" b="1" i="0" dirty="0">
                <a:solidFill>
                  <a:schemeClr val="tx1"/>
                </a:solidFill>
                <a:effectLst/>
                <a:latin typeface="Bahnschrift SemiBold SemiConden" panose="020B0502040204020203" pitchFamily="34" charset="0"/>
              </a:rPr>
              <a:t> electrical energy into mechanical energy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Bahnschrift SemiBold SemiConden" panose="020B0502040204020203" pitchFamily="34" charset="0"/>
              </a:rPr>
              <a:t>. Any electric motor that is operated using direct current or DC is called a DC motor.</a:t>
            </a:r>
            <a:endParaRPr lang="en-IN" sz="1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1" name="Google Shape;75;p14" descr="Google Shape;99;p2">
            <a:extLst>
              <a:ext uri="{FF2B5EF4-FFF2-40B4-BE49-F238E27FC236}">
                <a16:creationId xmlns:a16="http://schemas.microsoft.com/office/drawing/2014/main" id="{BBAA9870-0126-7DAF-1908-565D28D3124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00" y="129542"/>
            <a:ext cx="1386276" cy="102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74;p14" descr="Google Shape;98;p2">
            <a:extLst>
              <a:ext uri="{FF2B5EF4-FFF2-40B4-BE49-F238E27FC236}">
                <a16:creationId xmlns:a16="http://schemas.microsoft.com/office/drawing/2014/main" id="{B1BA4FC2-313F-67EB-E830-91AE236A50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0424" y="96885"/>
            <a:ext cx="1075551" cy="117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0BA555-97DC-9BC2-E46F-541C57054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3963977"/>
            <a:ext cx="2209945" cy="13962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79A2FA-44E3-3ADF-71D4-349BCB252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812" y="3960867"/>
            <a:ext cx="2802718" cy="1731487"/>
          </a:xfrm>
          <a:prstGeom prst="rect">
            <a:avLst/>
          </a:prstGeom>
        </p:spPr>
      </p:pic>
      <p:sp>
        <p:nvSpPr>
          <p:cNvPr id="13" name="Google Shape;135;p21">
            <a:extLst>
              <a:ext uri="{FF2B5EF4-FFF2-40B4-BE49-F238E27FC236}">
                <a16:creationId xmlns:a16="http://schemas.microsoft.com/office/drawing/2014/main" id="{0765FBDF-F776-F68F-4B30-951AC1A73782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7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209800" y="362805"/>
            <a:ext cx="5050906" cy="92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96"/>
              <a:buFont typeface="Calibri"/>
              <a:buNone/>
            </a:pPr>
            <a:r>
              <a:rPr lang="en-US" sz="3200" dirty="0">
                <a:latin typeface="Bahnschrift SemiBold SemiConden" panose="020B0502040204020203" pitchFamily="34" charset="0"/>
              </a:rPr>
              <a:t>BLOCK DIAGRAM OF SMART-DOOR</a:t>
            </a:r>
          </a:p>
        </p:txBody>
      </p:sp>
      <p:sp>
        <p:nvSpPr>
          <p:cNvPr id="100" name="Google Shape;100;p17"/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/>
          </a:p>
        </p:txBody>
      </p:sp>
      <p:pic>
        <p:nvPicPr>
          <p:cNvPr id="101" name="Google Shape;101;p17" descr="Google Shape;12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755" y="108592"/>
            <a:ext cx="1075551" cy="117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 descr="Google Shape;12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" y="218019"/>
            <a:ext cx="1386276" cy="102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A9EC6A-C2CC-FCBF-A06D-EFC8928E1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1972466"/>
            <a:ext cx="7239000" cy="314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13C39-7D29-6239-0C16-EEC177022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Bahnschrift SemiBold SemiConden" panose="020B0502040204020203" pitchFamily="34" charset="0"/>
              </a:rPr>
              <a:t>BLOCK DIAGRAM ( CLIENT 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5022D-6026-4AC9-B53D-6C78A720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11896"/>
            <a:ext cx="5612266" cy="3777748"/>
          </a:xfrm>
          <a:prstGeom prst="rect">
            <a:avLst/>
          </a:prstGeom>
        </p:spPr>
      </p:pic>
      <p:pic>
        <p:nvPicPr>
          <p:cNvPr id="5" name="Google Shape;102;p17" descr="Google Shape;126;p5">
            <a:extLst>
              <a:ext uri="{FF2B5EF4-FFF2-40B4-BE49-F238E27FC236}">
                <a16:creationId xmlns:a16="http://schemas.microsoft.com/office/drawing/2014/main" id="{C5F71AAE-6BDF-21AB-4010-BFE5F6585D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218019"/>
            <a:ext cx="1386276" cy="102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1;p17" descr="Google Shape;125;p5">
            <a:extLst>
              <a:ext uri="{FF2B5EF4-FFF2-40B4-BE49-F238E27FC236}">
                <a16:creationId xmlns:a16="http://schemas.microsoft.com/office/drawing/2014/main" id="{864745C0-8B41-43BB-0586-E7BF29919F9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37755" y="108592"/>
            <a:ext cx="1075551" cy="11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35;p21">
            <a:extLst>
              <a:ext uri="{FF2B5EF4-FFF2-40B4-BE49-F238E27FC236}">
                <a16:creationId xmlns:a16="http://schemas.microsoft.com/office/drawing/2014/main" id="{96159826-B702-B0D4-E963-01FC8BAD7605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097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1CE9B-F177-2EFC-8D24-148055E09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308"/>
            <a:ext cx="8229600" cy="1143001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Bahnschrift SemiBold SemiConden" panose="020B0502040204020203" pitchFamily="34" charset="0"/>
              </a:rPr>
              <a:t>BLOCK DIAGRAM  ( SERVER 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C7966-3881-274F-C023-89CAE54E5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905000"/>
            <a:ext cx="6867249" cy="3298164"/>
          </a:xfrm>
          <a:prstGeom prst="rect">
            <a:avLst/>
          </a:prstGeom>
        </p:spPr>
      </p:pic>
      <p:pic>
        <p:nvPicPr>
          <p:cNvPr id="5" name="Google Shape;102;p17" descr="Google Shape;126;p5">
            <a:extLst>
              <a:ext uri="{FF2B5EF4-FFF2-40B4-BE49-F238E27FC236}">
                <a16:creationId xmlns:a16="http://schemas.microsoft.com/office/drawing/2014/main" id="{50D9341B-5041-A1C3-39C1-098E4EE109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218019"/>
            <a:ext cx="1386276" cy="102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1;p17" descr="Google Shape;125;p5">
            <a:extLst>
              <a:ext uri="{FF2B5EF4-FFF2-40B4-BE49-F238E27FC236}">
                <a16:creationId xmlns:a16="http://schemas.microsoft.com/office/drawing/2014/main" id="{16B3A6A5-D084-CA36-AC39-96EF0AE869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37755" y="108592"/>
            <a:ext cx="1075551" cy="11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35;p21">
            <a:extLst>
              <a:ext uri="{FF2B5EF4-FFF2-40B4-BE49-F238E27FC236}">
                <a16:creationId xmlns:a16="http://schemas.microsoft.com/office/drawing/2014/main" id="{85BD0FCB-5485-630E-9E58-DDA7F2B57E7E}"/>
              </a:ext>
            </a:extLst>
          </p:cNvPr>
          <p:cNvSpPr txBox="1"/>
          <p:nvPr/>
        </p:nvSpPr>
        <p:spPr>
          <a:xfrm>
            <a:off x="145840" y="5085184"/>
            <a:ext cx="1132688" cy="91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GPCET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625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920</Words>
  <Application>Microsoft Office PowerPoint</Application>
  <PresentationFormat>On-screen Show (4:3)</PresentationFormat>
  <Paragraphs>178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Bookman Old Style</vt:lpstr>
      <vt:lpstr>Bahnschrift SemiLight SemiConde</vt:lpstr>
      <vt:lpstr>Calibri</vt:lpstr>
      <vt:lpstr>Overlock</vt:lpstr>
      <vt:lpstr>Arial Rounded MT Bold</vt:lpstr>
      <vt:lpstr>Bahnschrift SemiBold Condensed</vt:lpstr>
      <vt:lpstr>Arial</vt:lpstr>
      <vt:lpstr>Bahnschrift SemiBold SemiConden</vt:lpstr>
      <vt:lpstr>Office Theme</vt:lpstr>
      <vt:lpstr>SMART DOOR</vt:lpstr>
      <vt:lpstr>AGENDA</vt:lpstr>
      <vt:lpstr>LIST OF SOFTWARES USED :</vt:lpstr>
      <vt:lpstr>LIST OF LIBRARIES USED :</vt:lpstr>
      <vt:lpstr>HARDWARE AND ITS USES : </vt:lpstr>
      <vt:lpstr>HARDWARE AND ITS USES : </vt:lpstr>
      <vt:lpstr>BLOCK DIAGRAM OF SMART-DOOR</vt:lpstr>
      <vt:lpstr>BLOCK DIAGRAM ( CLIENT )</vt:lpstr>
      <vt:lpstr>BLOCK DIAGRAM  ( SERVER ) </vt:lpstr>
      <vt:lpstr>CIRCUIT DIAGRAM OF HARDWARE</vt:lpstr>
      <vt:lpstr> PROGRAM</vt:lpstr>
      <vt:lpstr>  PROGRAM LOGIC FOR THINGSPEAK</vt:lpstr>
      <vt:lpstr> PROGRAM LOGIC FOR THINGSPEAK</vt:lpstr>
      <vt:lpstr>IMPLEMENTATION</vt:lpstr>
      <vt:lpstr>1. MAKING HARDWARE CONNECTIONS AS PER CIRCUIT DIAGRAM</vt:lpstr>
      <vt:lpstr>2.  CREATING CHANNEL AND FIELDS ON THINGSPEAK</vt:lpstr>
      <vt:lpstr>IN MY CHANNEL –&gt; NEW CHANNEL –&gt; FILL ALL DETAILS AS FOLLOWS</vt:lpstr>
      <vt:lpstr>ONCE A CHANNEL IS CREATED  ADD WIDGETSELECT LAMP INDICATOR</vt:lpstr>
      <vt:lpstr>AFTER ADD WIDGET  FILL ALL THE DETAILS AND GIVE CONDITION AS ON WHEN  FIELD1==0 .</vt:lpstr>
      <vt:lpstr>IN MY CHANNEL  API KEYS  AND COPY  THE READ &amp;WRITE API KEY AND ALSO THE HIGHLIGHTED URL</vt:lpstr>
      <vt:lpstr>3. CREATING TRIGGERS ON IFTTT PLATFORM. </vt:lpstr>
      <vt:lpstr>AFTER LOGGING IN IFTTT PLATFORM CREATE </vt:lpstr>
      <vt:lpstr>PowerPoint Presentation</vt:lpstr>
      <vt:lpstr>PowerPoint Presentation</vt:lpstr>
      <vt:lpstr>NOW CONDITION FOR THEN THAT IN IFTTT</vt:lpstr>
      <vt:lpstr>REMEMBER THE WRITE FIELD URL WHICH WE COPIED IN OUR CHANNEL API KEYS IN THINGSPEAK THE SAME URL HAS TO BE PASTED IN WEB HOOKS.</vt:lpstr>
      <vt:lpstr>MAKE SURE THAT THE END OF URL IS “FIELD1=0”, AS WE ARE CREATING THE TRIGGER FOR OPEN DOOR THE STATE SHOULD BE ‘0’ AS GIVEN IN THINGSPEAK FIELD CONDITION.</vt:lpstr>
      <vt:lpstr>FOLLOW SIMILAR STEPS TO CREATE ANOTHER APPLET FOR DOOR CLOSE , BUT ONLY CHANGE HERE IS THAT THE WEBHOOK WILL END WITH “field1=1”</vt:lpstr>
      <vt:lpstr>PowerPoint Presentation</vt:lpstr>
      <vt:lpstr>4. COMPILING AND UPLOADING THE PROGRAM</vt:lpstr>
      <vt:lpstr>CONCLUSION</vt:lpstr>
      <vt:lpstr>THANK YOU EVERYONE!  YOU GUYS HAVE BEEN A WONDERFUL AUDIENCE  THAT’S IT FROM OUR SIDE.  HAVE A MARVELOUS MONDAY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Name</dc:title>
  <dc:creator>ADNAN ABRAR</dc:creator>
  <cp:lastModifiedBy>ADNAN ABRAR</cp:lastModifiedBy>
  <cp:revision>20</cp:revision>
  <dcterms:modified xsi:type="dcterms:W3CDTF">2022-08-17T19:53:42Z</dcterms:modified>
</cp:coreProperties>
</file>